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78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08EE2-6CE4-F22C-F9DD-7C71CD8DF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BFB9BA-BA34-F1FC-58A0-145AA11E91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6312B7-D141-2BFF-8B7D-16060D8C28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C155D-20AA-38BD-9758-7D6E647877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3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D:/mentoring2026/materials/slides/s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D:/mentoring2026/materials/slides/s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D:/mentoring2026/materials/slides/s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D:/mentoring2026/materials/slides/s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D:/mentoring2026/materials/slides/s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D:/mentoring2026/materials/slides/s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D:/mentoring2026/materials/slides/s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D:/mentoring2026/materials/slides/s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297680" cy="6858000"/>
          </a:xfrm>
          <a:prstGeom prst="rect">
            <a:avLst/>
          </a:prstGeom>
          <a:solidFill>
            <a:srgbClr val="5B9BD5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Text 1"/>
          <p:cNvSpPr/>
          <p:nvPr/>
        </p:nvSpPr>
        <p:spPr>
          <a:xfrm>
            <a:off x="640080" y="1325880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kern="0" spc="5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MENTOR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640080" y="1874520"/>
            <a:ext cx="32918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ko-KR" altLang="en-US" sz="4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이지현</a:t>
            </a:r>
            <a:endParaRPr lang="en-US" sz="4000" dirty="0"/>
          </a:p>
        </p:txBody>
      </p:sp>
      <p:sp>
        <p:nvSpPr>
          <p:cNvPr id="5" name="Text 3"/>
          <p:cNvSpPr/>
          <p:nvPr/>
        </p:nvSpPr>
        <p:spPr>
          <a:xfrm>
            <a:off x="640080" y="2880360"/>
            <a:ext cx="3383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ko-KR" altLang="en-US" sz="17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3년차 웹 개발자</a:t>
            </a:r>
            <a:endParaRPr lang="en-US" sz="1700" dirty="0"/>
          </a:p>
        </p:txBody>
      </p:sp>
      <p:sp>
        <p:nvSpPr>
          <p:cNvPr id="6" name="Text 4"/>
          <p:cNvSpPr/>
          <p:nvPr/>
        </p:nvSpPr>
        <p:spPr>
          <a:xfrm>
            <a:off x="640080" y="3977640"/>
            <a:ext cx="329184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백엔드에서 화면, 배포, 구조까지 함께 보는 개발자</a:t>
            </a:r>
            <a:endParaRPr lang="en-US" sz="1600" dirty="0"/>
          </a:p>
          <a:p>
            <a:pPr marL="0" indent="0" algn="l">
              <a:lnSpc>
                <a:spcPct val="115000"/>
              </a:lnSpc>
              <a:buNone/>
            </a:pP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4846320" y="777240"/>
            <a:ext cx="5943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kern="0" spc="100" dirty="0">
                <a:solidFill>
                  <a:srgbClr val="2E549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이런 개발자입니다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4846320" y="1600200"/>
            <a:ext cx="548640" cy="548640"/>
          </a:xfrm>
          <a:prstGeom prst="ellipse">
            <a:avLst/>
          </a:prstGeom>
          <a:solidFill>
            <a:srgbClr val="5B9BD5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9" name="Text 7"/>
          <p:cNvSpPr/>
          <p:nvPr/>
        </p:nvSpPr>
        <p:spPr>
          <a:xfrm>
            <a:off x="4846320" y="160020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623560" y="1554480"/>
            <a:ext cx="6126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실무형 백엔드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5623560" y="1984248"/>
            <a:ext cx="6126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5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금융·제조·기관 서비스 등 실제 업무 시스템 개발 경험</a:t>
            </a:r>
            <a:endParaRPr lang="en-US" sz="1350" dirty="0"/>
          </a:p>
        </p:txBody>
      </p:sp>
      <p:sp>
        <p:nvSpPr>
          <p:cNvPr id="12" name="Shape 10"/>
          <p:cNvSpPr/>
          <p:nvPr/>
        </p:nvSpPr>
        <p:spPr>
          <a:xfrm>
            <a:off x="4846320" y="2880360"/>
            <a:ext cx="548640" cy="548640"/>
          </a:xfrm>
          <a:prstGeom prst="ellipse">
            <a:avLst/>
          </a:prstGeom>
          <a:solidFill>
            <a:srgbClr val="5B9BD5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3" name="Text 11"/>
          <p:cNvSpPr/>
          <p:nvPr/>
        </p:nvSpPr>
        <p:spPr>
          <a:xfrm>
            <a:off x="4846320" y="288036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5623560" y="2863158"/>
            <a:ext cx="6126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경계 넓은 문제 해결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5623560" y="3264408"/>
            <a:ext cx="6126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5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프론트·퍼블리싱·디자인·배포까지 필요하면 직접 파고듭니다</a:t>
            </a:r>
            <a:endParaRPr lang="en-US" sz="1350" dirty="0"/>
          </a:p>
        </p:txBody>
      </p:sp>
      <p:sp>
        <p:nvSpPr>
          <p:cNvPr id="16" name="Shape 14"/>
          <p:cNvSpPr/>
          <p:nvPr/>
        </p:nvSpPr>
        <p:spPr>
          <a:xfrm>
            <a:off x="4846320" y="4160520"/>
            <a:ext cx="548640" cy="548640"/>
          </a:xfrm>
          <a:prstGeom prst="ellipse">
            <a:avLst/>
          </a:prstGeom>
          <a:solidFill>
            <a:srgbClr val="5B9BD5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7" name="Text 15"/>
          <p:cNvSpPr/>
          <p:nvPr/>
        </p:nvSpPr>
        <p:spPr>
          <a:xfrm>
            <a:off x="4846320" y="416052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623560" y="4114800"/>
            <a:ext cx="6126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중니어로 성장 중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5623560" y="4544568"/>
            <a:ext cx="6126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5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내 기능을 넘어 구조와 협업 흐름까지 보려는 개발자</a:t>
            </a:r>
            <a:endParaRPr lang="en-US" sz="1350" dirty="0"/>
          </a:p>
        </p:txBody>
      </p:sp>
      <p:sp>
        <p:nvSpPr>
          <p:cNvPr id="20" name="Shape 18"/>
          <p:cNvSpPr/>
          <p:nvPr/>
        </p:nvSpPr>
        <p:spPr>
          <a:xfrm>
            <a:off x="4846320" y="5486400"/>
            <a:ext cx="6903720" cy="1051560"/>
          </a:xfrm>
          <a:prstGeom prst="roundRect">
            <a:avLst>
              <a:gd name="adj" fmla="val 8696"/>
            </a:avLst>
          </a:prstGeom>
          <a:solidFill>
            <a:srgbClr val="DEEAF6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1" name="Text 19"/>
          <p:cNvSpPr/>
          <p:nvPr/>
        </p:nvSpPr>
        <p:spPr>
          <a:xfrm>
            <a:off x="5120640" y="5486400"/>
            <a:ext cx="635508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500" b="1" dirty="0">
                <a:solidFill>
                  <a:srgbClr val="2E549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전천후인지 잡부인지 가끔 헷갈리지만, 그 넓어진 이력을 조금 자랑스럽게 생각합니다</a:t>
            </a:r>
            <a:endParaRPr lang="en-US" sz="1500" dirty="0"/>
          </a:p>
          <a:p>
            <a:pPr marL="0" indent="0" algn="l">
              <a:lnSpc>
                <a:spcPct val="120000"/>
              </a:lnSpc>
              <a:buNone/>
            </a:pP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402E6-3460-A448-968F-DBB12A771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EAD903B2-08C8-EBCB-CFF2-38518C7C2378}"/>
              </a:ext>
            </a:extLst>
          </p:cNvPr>
          <p:cNvSpPr/>
          <p:nvPr/>
        </p:nvSpPr>
        <p:spPr>
          <a:xfrm>
            <a:off x="0" y="0"/>
            <a:ext cx="4297680" cy="6858000"/>
          </a:xfrm>
          <a:prstGeom prst="rect">
            <a:avLst/>
          </a:prstGeom>
          <a:solidFill>
            <a:srgbClr val="5B9BD5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3386CC29-EBDE-2AB5-411E-E2F4234385BC}"/>
              </a:ext>
            </a:extLst>
          </p:cNvPr>
          <p:cNvSpPr/>
          <p:nvPr/>
        </p:nvSpPr>
        <p:spPr>
          <a:xfrm>
            <a:off x="640080" y="1325880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kern="0" spc="5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CAREER</a:t>
            </a:r>
            <a:endParaRPr lang="en-US" sz="14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66AD2C89-29C8-E07B-7676-0E9BB7055CA0}"/>
              </a:ext>
            </a:extLst>
          </p:cNvPr>
          <p:cNvSpPr/>
          <p:nvPr/>
        </p:nvSpPr>
        <p:spPr>
          <a:xfrm>
            <a:off x="640080" y="1874520"/>
            <a:ext cx="32918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0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수행</a:t>
            </a:r>
            <a:r>
              <a:rPr lang="en-US" sz="4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이력</a:t>
            </a:r>
            <a:endParaRPr lang="en-US" sz="40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FAF0E20A-0705-9183-942D-2B11EE236599}"/>
              </a:ext>
            </a:extLst>
          </p:cNvPr>
          <p:cNvSpPr/>
          <p:nvPr/>
        </p:nvSpPr>
        <p:spPr>
          <a:xfrm>
            <a:off x="640080" y="2880360"/>
            <a:ext cx="3383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ko-KR" altLang="en-US" sz="17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웹 개발자 · 백엔드 중심</a:t>
            </a:r>
            <a:endParaRPr lang="en-US" sz="17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98083145-8AF0-9134-33FF-E5D35BF2F134}"/>
              </a:ext>
            </a:extLst>
          </p:cNvPr>
          <p:cNvSpPr/>
          <p:nvPr/>
        </p:nvSpPr>
        <p:spPr>
          <a:xfrm>
            <a:off x="640080" y="3977640"/>
            <a:ext cx="329184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업무 시스템을 만들어 온 3년</a:t>
            </a:r>
            <a:endParaRPr lang="en-US" sz="1600" dirty="0"/>
          </a:p>
          <a:p>
            <a:pPr marL="0" indent="0" algn="l">
              <a:lnSpc>
                <a:spcPct val="115000"/>
              </a:lnSpc>
              <a:buNone/>
            </a:pPr>
            <a:endParaRPr lang="en-US" sz="16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0A2A8A7A-8E38-4511-1FC7-469C4119FBA9}"/>
              </a:ext>
            </a:extLst>
          </p:cNvPr>
          <p:cNvSpPr/>
          <p:nvPr/>
        </p:nvSpPr>
        <p:spPr>
          <a:xfrm>
            <a:off x="4846320" y="777240"/>
            <a:ext cx="5943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kern="0" spc="100" dirty="0">
                <a:solidFill>
                  <a:srgbClr val="2E549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주요 프로젝트</a:t>
            </a:r>
            <a:endParaRPr lang="en-US" sz="1600" dirty="0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0B503189-760C-9D92-E35F-CDC1338287D0}"/>
              </a:ext>
            </a:extLst>
          </p:cNvPr>
          <p:cNvSpPr/>
          <p:nvPr/>
        </p:nvSpPr>
        <p:spPr>
          <a:xfrm>
            <a:off x="4846320" y="1600200"/>
            <a:ext cx="548640" cy="548640"/>
          </a:xfrm>
          <a:prstGeom prst="ellipse">
            <a:avLst/>
          </a:prstGeom>
          <a:solidFill>
            <a:srgbClr val="5B9BD5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4C4CB2B6-51A1-5103-E6C0-749279CCDD35}"/>
              </a:ext>
            </a:extLst>
          </p:cNvPr>
          <p:cNvSpPr/>
          <p:nvPr/>
        </p:nvSpPr>
        <p:spPr>
          <a:xfrm>
            <a:off x="4846320" y="160020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2200" dirty="0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5A72BE03-B0E7-1E43-57F9-E23868CB1A9A}"/>
              </a:ext>
            </a:extLst>
          </p:cNvPr>
          <p:cNvSpPr/>
          <p:nvPr/>
        </p:nvSpPr>
        <p:spPr>
          <a:xfrm>
            <a:off x="5623560" y="1554480"/>
            <a:ext cx="6126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신한은행 대출중개플랫폼</a:t>
            </a:r>
            <a:endParaRPr lang="en-US" sz="1800" dirty="0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AF7644CC-1298-0151-2E02-B05D1E50D121}"/>
              </a:ext>
            </a:extLst>
          </p:cNvPr>
          <p:cNvSpPr/>
          <p:nvPr/>
        </p:nvSpPr>
        <p:spPr>
          <a:xfrm>
            <a:off x="5623560" y="1984248"/>
            <a:ext cx="6126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5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금융 도메인의 업무 프로세스와 안정적인 연계 흐름 경험</a:t>
            </a:r>
            <a:endParaRPr lang="en-US" sz="1350" dirty="0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C54CDC6B-303D-D99E-8248-92AD621EBEC9}"/>
              </a:ext>
            </a:extLst>
          </p:cNvPr>
          <p:cNvSpPr/>
          <p:nvPr/>
        </p:nvSpPr>
        <p:spPr>
          <a:xfrm>
            <a:off x="4846320" y="2880360"/>
            <a:ext cx="548640" cy="548640"/>
          </a:xfrm>
          <a:prstGeom prst="ellipse">
            <a:avLst/>
          </a:prstGeom>
          <a:solidFill>
            <a:srgbClr val="5B9BD5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DBE6423D-7617-DBC1-25E0-5DBCE4F35AF6}"/>
              </a:ext>
            </a:extLst>
          </p:cNvPr>
          <p:cNvSpPr/>
          <p:nvPr/>
        </p:nvSpPr>
        <p:spPr>
          <a:xfrm>
            <a:off x="4846320" y="288036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2200" dirty="0"/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B45A3D9C-38E3-F5AC-13B9-97720A173D5F}"/>
              </a:ext>
            </a:extLst>
          </p:cNvPr>
          <p:cNvSpPr/>
          <p:nvPr/>
        </p:nvSpPr>
        <p:spPr>
          <a:xfrm>
            <a:off x="5623560" y="2863158"/>
            <a:ext cx="6126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MES 프로젝트</a:t>
            </a:r>
            <a:endParaRPr lang="en-US" sz="1800" dirty="0"/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EA65065A-D654-57F5-3B0D-D2F15CCC581C}"/>
              </a:ext>
            </a:extLst>
          </p:cNvPr>
          <p:cNvSpPr/>
          <p:nvPr/>
        </p:nvSpPr>
        <p:spPr>
          <a:xfrm>
            <a:off x="5623560" y="3264408"/>
            <a:ext cx="6126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5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제조 현장의 생산·공정 데이터를 다루는 업무 시스템 경험</a:t>
            </a:r>
            <a:endParaRPr lang="en-US" sz="1350" dirty="0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33AE3C22-92D1-A0A1-003E-E88AC4F0C0B6}"/>
              </a:ext>
            </a:extLst>
          </p:cNvPr>
          <p:cNvSpPr/>
          <p:nvPr/>
        </p:nvSpPr>
        <p:spPr>
          <a:xfrm>
            <a:off x="4846320" y="4160520"/>
            <a:ext cx="548640" cy="548640"/>
          </a:xfrm>
          <a:prstGeom prst="ellipse">
            <a:avLst/>
          </a:prstGeom>
          <a:solidFill>
            <a:srgbClr val="5B9BD5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876CBD9E-381C-A047-A5CC-AE6BB189FAB6}"/>
              </a:ext>
            </a:extLst>
          </p:cNvPr>
          <p:cNvSpPr/>
          <p:nvPr/>
        </p:nvSpPr>
        <p:spPr>
          <a:xfrm>
            <a:off x="4846320" y="416052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2200" dirty="0"/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8EB47B86-899B-FFF8-BDB4-431B156FE1E8}"/>
              </a:ext>
            </a:extLst>
          </p:cNvPr>
          <p:cNvSpPr/>
          <p:nvPr/>
        </p:nvSpPr>
        <p:spPr>
          <a:xfrm>
            <a:off x="5623560" y="4114800"/>
            <a:ext cx="6126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중소기업중앙회 프로젝트</a:t>
            </a:r>
            <a:endParaRPr lang="en-US" sz="1800" dirty="0"/>
          </a:p>
        </p:txBody>
      </p:sp>
      <p:sp>
        <p:nvSpPr>
          <p:cNvPr id="19" name="Text 17">
            <a:extLst>
              <a:ext uri="{FF2B5EF4-FFF2-40B4-BE49-F238E27FC236}">
                <a16:creationId xmlns:a16="http://schemas.microsoft.com/office/drawing/2014/main" id="{71E5CB25-7C4E-FED0-EC6F-D052F0C896DF}"/>
              </a:ext>
            </a:extLst>
          </p:cNvPr>
          <p:cNvSpPr/>
          <p:nvPr/>
        </p:nvSpPr>
        <p:spPr>
          <a:xfrm>
            <a:off x="5623560" y="4544568"/>
            <a:ext cx="6126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5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협동조합·노란우산 프로젝트 수행, 공공·기관 서비스 운영 감각</a:t>
            </a:r>
            <a:endParaRPr lang="en-US" sz="1350" dirty="0"/>
          </a:p>
        </p:txBody>
      </p:sp>
      <p:sp>
        <p:nvSpPr>
          <p:cNvPr id="20" name="Shape 18">
            <a:extLst>
              <a:ext uri="{FF2B5EF4-FFF2-40B4-BE49-F238E27FC236}">
                <a16:creationId xmlns:a16="http://schemas.microsoft.com/office/drawing/2014/main" id="{25076E31-7F1F-155C-4F6C-FE203A0D0534}"/>
              </a:ext>
            </a:extLst>
          </p:cNvPr>
          <p:cNvSpPr/>
          <p:nvPr/>
        </p:nvSpPr>
        <p:spPr>
          <a:xfrm>
            <a:off x="4846320" y="5486400"/>
            <a:ext cx="6903720" cy="1051560"/>
          </a:xfrm>
          <a:prstGeom prst="roundRect">
            <a:avLst>
              <a:gd name="adj" fmla="val 8696"/>
            </a:avLst>
          </a:prstGeom>
          <a:solidFill>
            <a:srgbClr val="DEEAF6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1" name="Text 19">
            <a:extLst>
              <a:ext uri="{FF2B5EF4-FFF2-40B4-BE49-F238E27FC236}">
                <a16:creationId xmlns:a16="http://schemas.microsoft.com/office/drawing/2014/main" id="{F7C54796-52AA-D3C6-E44C-18685127BE21}"/>
              </a:ext>
            </a:extLst>
          </p:cNvPr>
          <p:cNvSpPr/>
          <p:nvPr/>
        </p:nvSpPr>
        <p:spPr>
          <a:xfrm>
            <a:off x="5120640" y="5486400"/>
            <a:ext cx="635508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500" b="1" dirty="0">
                <a:solidFill>
                  <a:srgbClr val="2E549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멘토링에서는 현업 프로젝트 흐름, 실무 코드 감각, 주니어에서 중니어로 넘어가는 고민을 함께 나누겠습니다</a:t>
            </a:r>
            <a:endParaRPr lang="en-US" sz="1500" dirty="0"/>
          </a:p>
          <a:p>
            <a:pPr marL="0" indent="0" algn="l">
              <a:lnSpc>
                <a:spcPct val="120000"/>
              </a:lnSpc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474894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D:/mentoring2026/materials/slides/s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D:/mentoring2026/materials/slides/s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D:/mentoring2026/materials/slides/s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D:/mentoring2026/materials/slides/s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D:/mentoring2026/materials/slides/s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D:/mentoring2026/materials/slides/s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와이드스크린</PresentationFormat>
  <Paragraphs>46</Paragraphs>
  <Slides>16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지현 이</cp:lastModifiedBy>
  <cp:revision>2</cp:revision>
  <dcterms:created xsi:type="dcterms:W3CDTF">2026-06-14T14:38:01Z</dcterms:created>
  <dcterms:modified xsi:type="dcterms:W3CDTF">2026-06-14T15:21:18Z</dcterms:modified>
</cp:coreProperties>
</file>